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288" r:id="rId4"/>
    <p:sldId id="267" r:id="rId5"/>
    <p:sldId id="289" r:id="rId6"/>
    <p:sldId id="290" r:id="rId7"/>
    <p:sldId id="291" r:id="rId8"/>
    <p:sldId id="293" r:id="rId9"/>
    <p:sldId id="295" r:id="rId10"/>
    <p:sldId id="292" r:id="rId11"/>
    <p:sldId id="296" r:id="rId12"/>
    <p:sldId id="297" r:id="rId13"/>
    <p:sldId id="294" r:id="rId14"/>
    <p:sldId id="287" r:id="rId15"/>
  </p:sldIdLst>
  <p:sldSz cx="9144000" cy="6858000" type="screen4x3"/>
  <p:notesSz cx="6864350" cy="99964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xmlns="" id="{6678E8EC-305E-4FF3-930C-E300AB18A1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60EB87BF-D42E-4C40-9FA4-416CEDB001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A65C1430-D090-4F2A-AF9C-1CB2BCA26C70}" type="datetimeFigureOut">
              <a:rPr lang="nl-NL" smtClean="0"/>
              <a:t>12-6-2018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210BE31D-9109-4AB2-A06D-D90BFFBFC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9D35A70F-4E6C-454E-8C41-D33337AE36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C896BC24-0883-4317-9BE6-9980AC2BC5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578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7788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56825-1C04-4640-90C6-AD5EDC6AE8BF}" type="datetimeFigureOut">
              <a:rPr lang="nl-NL" smtClean="0"/>
              <a:t>12-6-2018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48213"/>
            <a:ext cx="5492750" cy="4498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7788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A4FD8-D3C8-461A-B965-E135ECA8DA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103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23E3-831E-419A-BE29-4FC199A5ABE7}" type="datetimeFigureOut">
              <a:rPr lang="nl-NL" smtClean="0"/>
              <a:t>12-6-2018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156BA-0874-4CEA-96AC-AF8C7AA5BC4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23E3-831E-419A-BE29-4FC199A5ABE7}" type="datetimeFigureOut">
              <a:rPr lang="nl-NL" smtClean="0"/>
              <a:t>12-6-2018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56BA-0874-4CEA-96AC-AF8C7AA5BC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23E3-831E-419A-BE29-4FC199A5ABE7}" type="datetimeFigureOut">
              <a:rPr lang="nl-NL" smtClean="0"/>
              <a:t>12-6-2018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56BA-0874-4CEA-96AC-AF8C7AA5BC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0C23E3-831E-419A-BE29-4FC199A5ABE7}" type="datetimeFigureOut">
              <a:rPr lang="nl-NL" smtClean="0"/>
              <a:t>12-6-2018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9156BA-0874-4CEA-96AC-AF8C7AA5BC48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23E3-831E-419A-BE29-4FC199A5ABE7}" type="datetimeFigureOut">
              <a:rPr lang="nl-NL" smtClean="0"/>
              <a:t>12-6-2018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156BA-0874-4CEA-96AC-AF8C7AA5BC4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23E3-831E-419A-BE29-4FC199A5ABE7}" type="datetimeFigureOut">
              <a:rPr lang="nl-NL" smtClean="0"/>
              <a:t>12-6-2018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156BA-0874-4CEA-96AC-AF8C7AA5BC48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23E3-831E-419A-BE29-4FC199A5ABE7}" type="datetimeFigureOut">
              <a:rPr lang="nl-NL" smtClean="0"/>
              <a:t>12-6-2018</a:t>
            </a:fld>
            <a:endParaRPr lang="nl-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156BA-0874-4CEA-96AC-AF8C7AA5BC48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0A0C23E3-831E-419A-BE29-4FC199A5ABE7}" type="datetimeFigureOut">
              <a:rPr lang="nl-NL" smtClean="0"/>
              <a:t>12-6-2018</a:t>
            </a:fld>
            <a:endParaRPr lang="nl-NL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156BA-0874-4CEA-96AC-AF8C7AA5BC48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23E3-831E-419A-BE29-4FC199A5ABE7}" type="datetimeFigureOut">
              <a:rPr lang="nl-NL" smtClean="0"/>
              <a:t>12-6-2018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56BA-0874-4CEA-96AC-AF8C7AA5BC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23E3-831E-419A-BE29-4FC199A5ABE7}" type="datetimeFigureOut">
              <a:rPr lang="nl-NL" smtClean="0"/>
              <a:t>12-6-2018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156BA-0874-4CEA-96AC-AF8C7AA5BC48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23E3-831E-419A-BE29-4FC199A5ABE7}" type="datetimeFigureOut">
              <a:rPr lang="nl-NL" smtClean="0"/>
              <a:t>12-6-2018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156BA-0874-4CEA-96AC-AF8C7AA5BC48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C23E3-831E-419A-BE29-4FC199A5ABE7}" type="datetimeFigureOut">
              <a:rPr lang="nl-NL" smtClean="0"/>
              <a:t>12-6-2018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156BA-0874-4CEA-96AC-AF8C7AA5BC48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commons.wikimedia.org/wiki/File:Fxemoji_u274C.svg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commons.wikimedia.org/wiki/File:Fxemoji_u274C.svg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commons.wikimedia.org/wiki/File:Fxemoji_u274C.svg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commons.wikimedia.org/wiki/File:Fxemoji_u274C.svg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commons.wikimedia.org/wiki/File:Fxemoji_u274C.sv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commons.wikimedia.org/wiki/File:Fxemoji_u274C.sv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Fxemoji_u274C.svg" TargetMode="Externa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oleObject" Target="../embeddings/oleObject1.bin"/><Relationship Id="rId4" Type="http://schemas.openxmlformats.org/officeDocument/2006/relationships/hyperlink" Target="https://creativecommons.org/licenses/by-sa/3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commons.wikimedia.org/wiki/File:Fxemoji_u274C.sv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Fxemoji_u274C.svg" TargetMode="Externa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Document2.docx"/><Relationship Id="rId5" Type="http://schemas.openxmlformats.org/officeDocument/2006/relationships/oleObject" Target="../embeddings/oleObject2.bin"/><Relationship Id="rId4" Type="http://schemas.openxmlformats.org/officeDocument/2006/relationships/hyperlink" Target="https://creativecommons.org/licenses/by-sa/3.0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commons.wikimedia.org/wiki/File:Fxemoji_u274C.sv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406020"/>
            <a:ext cx="8064896" cy="2251579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chemeClr val="bg1"/>
                </a:solidFill>
                <a:latin typeface="+mn-lt"/>
              </a:rPr>
              <a:t>IKC  De Wenteling</a:t>
            </a:r>
            <a:br>
              <a:rPr lang="nl-NL" dirty="0" smtClean="0">
                <a:solidFill>
                  <a:schemeClr val="bg1"/>
                </a:solidFill>
                <a:latin typeface="+mn-lt"/>
              </a:rPr>
            </a:br>
            <a:r>
              <a:rPr lang="nl-NL" dirty="0" smtClean="0">
                <a:solidFill>
                  <a:schemeClr val="bg1"/>
                </a:solidFill>
                <a:latin typeface="+mn-lt"/>
              </a:rPr>
              <a:t>Balinge  e.o.</a:t>
            </a:r>
            <a:endParaRPr lang="nl-N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99792" y="5157192"/>
            <a:ext cx="6172200" cy="1123336"/>
          </a:xfrm>
        </p:spPr>
        <p:txBody>
          <a:bodyPr>
            <a:normAutofit lnSpcReduction="10000"/>
          </a:bodyPr>
          <a:lstStyle/>
          <a:p>
            <a:pPr algn="r"/>
            <a:endParaRPr lang="nl-NL" dirty="0">
              <a:solidFill>
                <a:schemeClr val="bg1"/>
              </a:solidFill>
            </a:endParaRPr>
          </a:p>
          <a:p>
            <a:pPr algn="r"/>
            <a:endParaRPr lang="nl-NL" dirty="0">
              <a:solidFill>
                <a:schemeClr val="bg1"/>
              </a:solidFill>
            </a:endParaRPr>
          </a:p>
          <a:p>
            <a:pPr algn="r"/>
            <a:r>
              <a:rPr lang="nl-NL" dirty="0" smtClean="0">
                <a:solidFill>
                  <a:schemeClr val="bg1"/>
                </a:solidFill>
              </a:rPr>
              <a:t>23 mei </a:t>
            </a:r>
            <a:r>
              <a:rPr lang="nl-NL" dirty="0">
                <a:solidFill>
                  <a:schemeClr val="bg1"/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2663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6172199" cy="582820"/>
          </a:xfrm>
        </p:spPr>
        <p:txBody>
          <a:bodyPr/>
          <a:lstStyle/>
          <a:p>
            <a:r>
              <a:rPr lang="nl-NL" sz="3600" dirty="0" smtClean="0">
                <a:solidFill>
                  <a:schemeClr val="bg1"/>
                </a:solidFill>
                <a:latin typeface="+mn-lt"/>
              </a:rPr>
              <a:t>Wat te doen?</a:t>
            </a:r>
            <a:endParaRPr lang="nl-NL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848872" cy="4680520"/>
          </a:xfrm>
        </p:spPr>
        <p:txBody>
          <a:bodyPr>
            <a:normAutofit fontScale="92500" lnSpcReduction="20000"/>
          </a:bodyPr>
          <a:lstStyle/>
          <a:p>
            <a:pPr lvl="0" eaLnBrk="0" fontAlgn="base" hangingPunct="0">
              <a:spcAft>
                <a:spcPct val="0"/>
              </a:spcAft>
              <a:defRPr/>
            </a:pPr>
            <a:r>
              <a:rPr lang="nl-NL" sz="18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Het IKC in Balinge aantrekkelijk en uitdagend maken voor jonge ouders:</a:t>
            </a:r>
          </a:p>
          <a:p>
            <a:pPr lvl="0" eaLnBrk="0" fontAlgn="base" hangingPunct="0">
              <a:spcAft>
                <a:spcPct val="0"/>
              </a:spcAft>
              <a:defRPr/>
            </a:pPr>
            <a:r>
              <a:rPr lang="nl-NL" sz="18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- uitdagend aanbod voor kinderen van 0-13 jaar van 7-19 uur</a:t>
            </a:r>
          </a:p>
          <a:p>
            <a:pPr lvl="0" eaLnBrk="0" fontAlgn="base" hangingPunct="0">
              <a:spcAft>
                <a:spcPct val="0"/>
              </a:spcAft>
              <a:defRPr/>
            </a:pPr>
            <a:r>
              <a:rPr lang="nl-NL" sz="18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- starten met kinderopvang 0-2 jaar</a:t>
            </a:r>
          </a:p>
          <a:p>
            <a:pPr lvl="0" eaLnBrk="0" fontAlgn="base" hangingPunct="0">
              <a:spcAft>
                <a:spcPct val="0"/>
              </a:spcAft>
              <a:defRPr/>
            </a:pPr>
            <a:r>
              <a:rPr lang="nl-NL" sz="18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- verzorgen van de peuteropvang 2-4 jaar </a:t>
            </a:r>
            <a:br>
              <a:rPr lang="nl-NL" sz="18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</a:br>
            <a:r>
              <a:rPr lang="nl-NL" sz="18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  </a:t>
            </a:r>
            <a:r>
              <a:rPr lang="nl-NL" sz="1800" kern="0" dirty="0" smtClean="0">
                <a:solidFill>
                  <a:schemeClr val="tx2">
                    <a:lumMod val="50000"/>
                  </a:schemeClr>
                </a:solidFill>
                <a:latin typeface="Verdana"/>
                <a:ea typeface="ＭＳ Ｐゴシック"/>
              </a:rPr>
              <a:t>(ook al was de afspraak: peuters tot 2020 in Witteveen ??)</a:t>
            </a:r>
            <a:r>
              <a:rPr lang="nl-NL" sz="18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 </a:t>
            </a: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nl-NL" sz="1800" i="0" kern="0" dirty="0" smtClean="0">
              <a:solidFill>
                <a:schemeClr val="bg1"/>
              </a:solidFill>
              <a:latin typeface="Verdana"/>
              <a:ea typeface="ＭＳ Ｐゴシック"/>
            </a:endParaRPr>
          </a:p>
          <a:p>
            <a:pPr lvl="0" eaLnBrk="0" fontAlgn="base" hangingPunct="0">
              <a:spcAft>
                <a:spcPct val="0"/>
              </a:spcAft>
              <a:defRPr/>
            </a:pPr>
            <a:r>
              <a:rPr lang="nl-NL" sz="18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Ook:</a:t>
            </a:r>
            <a:endParaRPr lang="nl-NL" sz="1800" i="0" kern="0" dirty="0">
              <a:solidFill>
                <a:schemeClr val="bg1"/>
              </a:solidFill>
              <a:latin typeface="Verdana"/>
              <a:ea typeface="ＭＳ Ｐゴシック"/>
            </a:endParaRP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8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Aantrekkelijke, uitdagende omgeving</a:t>
            </a: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8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Peuters en kleuters kunnen samen spelen en leren</a:t>
            </a: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8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Overgang van peutergroep naar basisschool kleiner</a:t>
            </a: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8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Directe afstemming medewerkers kinderopvang en onderwijs</a:t>
            </a: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8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Eénzelfde pedagogisch klimaat</a:t>
            </a: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8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Gebruiksvriendelijker voor ouders</a:t>
            </a: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8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4-ogenprincipe</a:t>
            </a: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8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Veiligheidseisen gebouw</a:t>
            </a:r>
            <a:r>
              <a:rPr lang="nl-NL" sz="1800" i="0" kern="0" dirty="0">
                <a:solidFill>
                  <a:schemeClr val="bg1"/>
                </a:solidFill>
                <a:latin typeface="Verdana"/>
                <a:ea typeface="ＭＳ Ｐゴシック"/>
              </a:rPr>
              <a:t/>
            </a:r>
            <a:br>
              <a:rPr lang="nl-NL" sz="1800" i="0" kern="0" dirty="0">
                <a:solidFill>
                  <a:schemeClr val="bg1"/>
                </a:solidFill>
                <a:latin typeface="Verdana"/>
                <a:ea typeface="ＭＳ Ｐゴシック"/>
              </a:rPr>
            </a:br>
            <a:endParaRPr lang="nl-NL" sz="1800" i="0" kern="0" dirty="0" smtClean="0">
              <a:solidFill>
                <a:schemeClr val="bg1"/>
              </a:solidFill>
              <a:latin typeface="Verdana"/>
              <a:ea typeface="ＭＳ Ｐゴシック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B66EEE7A-D284-4291-B0EA-88B371135877}"/>
              </a:ext>
            </a:extLst>
          </p:cNvPr>
          <p:cNvSpPr txBox="1"/>
          <p:nvPr/>
        </p:nvSpPr>
        <p:spPr>
          <a:xfrm>
            <a:off x="10260632" y="5445224"/>
            <a:ext cx="76470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hlinkClick r:id="rId2" tooltip="https://commons.wikimedia.org/wiki/File:Fxemoji_u274C.svg"/>
              </a:rPr>
              <a:t>Dee foto</a:t>
            </a:r>
            <a:r>
              <a:rPr lang="nl-NL" sz="900" dirty="0"/>
              <a:t> van Onbekende auteur is </a:t>
            </a:r>
            <a:r>
              <a:rPr lang="nl-NL" sz="900" dirty="0" err="1"/>
              <a:t>gelicentieerd</a:t>
            </a:r>
            <a:r>
              <a:rPr lang="nl-NL" sz="900" dirty="0"/>
              <a:t> onder </a:t>
            </a:r>
            <a:r>
              <a:rPr lang="nl-NL" sz="900" dirty="0">
                <a:hlinkClick r:id="rId3" tooltip="https://creativecommons.org/licenses/by-sa/3.0/"/>
              </a:rPr>
              <a:t>CC BY-SA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310958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6172199" cy="582820"/>
          </a:xfrm>
        </p:spPr>
        <p:txBody>
          <a:bodyPr/>
          <a:lstStyle/>
          <a:p>
            <a:r>
              <a:rPr lang="nl-NL" sz="3600" dirty="0" smtClean="0">
                <a:solidFill>
                  <a:schemeClr val="bg1"/>
                </a:solidFill>
                <a:latin typeface="+mn-lt"/>
              </a:rPr>
              <a:t>Wat te doen?</a:t>
            </a:r>
            <a:endParaRPr lang="nl-NL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848872" cy="4680520"/>
          </a:xfrm>
        </p:spPr>
        <p:txBody>
          <a:bodyPr>
            <a:normAutofit/>
          </a:bodyPr>
          <a:lstStyle/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Samenwerking versterken met </a:t>
            </a:r>
            <a:r>
              <a:rPr lang="nl-NL" i="0" kern="0" dirty="0" err="1" smtClean="0">
                <a:solidFill>
                  <a:schemeClr val="bg1"/>
                </a:solidFill>
                <a:latin typeface="Verdana"/>
                <a:ea typeface="ＭＳ Ｐゴシック"/>
              </a:rPr>
              <a:t>Oes</a:t>
            </a:r>
            <a:r>
              <a:rPr lang="nl-NL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 Plekkie en </a:t>
            </a:r>
            <a:r>
              <a:rPr lang="nl-NL" i="0" kern="0" dirty="0" err="1" smtClean="0">
                <a:solidFill>
                  <a:schemeClr val="bg1"/>
                </a:solidFill>
                <a:latin typeface="Verdana"/>
                <a:ea typeface="ＭＳ Ｐゴシック"/>
              </a:rPr>
              <a:t>Speuldeel</a:t>
            </a:r>
            <a:r>
              <a:rPr lang="nl-NL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 in Witteveen:</a:t>
            </a:r>
            <a:br>
              <a:rPr lang="nl-NL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</a:br>
            <a:r>
              <a:rPr lang="nl-NL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- Gezamenlijk activiteiten ontwikkelen en uitvoeren</a:t>
            </a:r>
            <a:br>
              <a:rPr lang="nl-NL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</a:br>
            <a:r>
              <a:rPr lang="nl-NL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- Warme overdracht als kinderen naar basisschool gaan</a:t>
            </a:r>
            <a:endParaRPr lang="nl-NL" i="0" kern="0" dirty="0">
              <a:solidFill>
                <a:schemeClr val="bg1"/>
              </a:solidFill>
              <a:latin typeface="Verdana"/>
              <a:ea typeface="ＭＳ Ｐゴシック"/>
            </a:endParaRPr>
          </a:p>
          <a:p>
            <a:pPr lvl="0" eaLnBrk="0" fontAlgn="base" hangingPunct="0">
              <a:spcAft>
                <a:spcPct val="0"/>
              </a:spcAft>
              <a:defRPr/>
            </a:pPr>
            <a:endParaRPr lang="nl-NL" i="0" kern="0" dirty="0" smtClean="0">
              <a:solidFill>
                <a:schemeClr val="bg1"/>
              </a:solidFill>
              <a:latin typeface="Verdana"/>
              <a:ea typeface="ＭＳ Ｐゴシック"/>
            </a:endParaRPr>
          </a:p>
          <a:p>
            <a:pPr lvl="0" eaLnBrk="0" fontAlgn="base" hangingPunct="0">
              <a:spcAft>
                <a:spcPct val="0"/>
              </a:spcAft>
              <a:defRPr/>
            </a:pPr>
            <a:r>
              <a:rPr lang="nl-NL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*** </a:t>
            </a:r>
            <a:r>
              <a:rPr lang="nl-NL" i="0" u="sng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doel:</a:t>
            </a:r>
            <a:r>
              <a:rPr lang="nl-NL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 in ieder geval de vierjarigen naar De Wenteling </a:t>
            </a:r>
          </a:p>
          <a:p>
            <a:pPr lvl="0" eaLnBrk="0" fontAlgn="base" hangingPunct="0">
              <a:spcAft>
                <a:spcPct val="0"/>
              </a:spcAft>
              <a:defRPr/>
            </a:pPr>
            <a:endParaRPr lang="nl-NL" i="0" kern="0" dirty="0">
              <a:solidFill>
                <a:schemeClr val="bg1"/>
              </a:solidFill>
              <a:latin typeface="Verdana"/>
              <a:ea typeface="ＭＳ Ｐゴシック"/>
            </a:endParaRPr>
          </a:p>
          <a:p>
            <a:pPr lvl="0" eaLnBrk="0" fontAlgn="base" hangingPunct="0">
              <a:spcAft>
                <a:spcPct val="0"/>
              </a:spcAft>
              <a:defRPr/>
            </a:pPr>
            <a:endParaRPr lang="nl-NL" i="0" kern="0" dirty="0" smtClean="0">
              <a:solidFill>
                <a:schemeClr val="bg1"/>
              </a:solidFill>
              <a:latin typeface="Verdana"/>
              <a:ea typeface="ＭＳ Ｐゴシック"/>
            </a:endParaRP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Samenwerking zoeken met andere kinderopvangorganisaties en gastouders in de omgeving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B66EEE7A-D284-4291-B0EA-88B371135877}"/>
              </a:ext>
            </a:extLst>
          </p:cNvPr>
          <p:cNvSpPr txBox="1"/>
          <p:nvPr/>
        </p:nvSpPr>
        <p:spPr>
          <a:xfrm>
            <a:off x="10260632" y="5445224"/>
            <a:ext cx="76470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hlinkClick r:id="rId2" tooltip="https://commons.wikimedia.org/wiki/File:Fxemoji_u274C.svg"/>
              </a:rPr>
              <a:t>Dee foto</a:t>
            </a:r>
            <a:r>
              <a:rPr lang="nl-NL" sz="900" dirty="0"/>
              <a:t> van Onbekende auteur is </a:t>
            </a:r>
            <a:r>
              <a:rPr lang="nl-NL" sz="900" dirty="0" err="1"/>
              <a:t>gelicentieerd</a:t>
            </a:r>
            <a:r>
              <a:rPr lang="nl-NL" sz="900" dirty="0"/>
              <a:t> onder </a:t>
            </a:r>
            <a:r>
              <a:rPr lang="nl-NL" sz="900" dirty="0">
                <a:hlinkClick r:id="rId3" tooltip="https://creativecommons.org/licenses/by-sa/3.0/"/>
              </a:rPr>
              <a:t>CC BY-SA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27409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6172199" cy="582820"/>
          </a:xfrm>
        </p:spPr>
        <p:txBody>
          <a:bodyPr/>
          <a:lstStyle/>
          <a:p>
            <a:r>
              <a:rPr lang="nl-NL" sz="3600" dirty="0" smtClean="0">
                <a:solidFill>
                  <a:schemeClr val="bg1"/>
                </a:solidFill>
                <a:latin typeface="+mn-lt"/>
              </a:rPr>
              <a:t>Eerste reacties / vragen?</a:t>
            </a:r>
            <a:endParaRPr lang="nl-NL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848872" cy="4680520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  <a:defRPr/>
            </a:pPr>
            <a:endParaRPr lang="nl-NL" i="0" kern="0" dirty="0">
              <a:solidFill>
                <a:schemeClr val="bg1"/>
              </a:solidFill>
              <a:latin typeface="Verdana"/>
              <a:ea typeface="ＭＳ Ｐゴシック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B66EEE7A-D284-4291-B0EA-88B371135877}"/>
              </a:ext>
            </a:extLst>
          </p:cNvPr>
          <p:cNvSpPr txBox="1"/>
          <p:nvPr/>
        </p:nvSpPr>
        <p:spPr>
          <a:xfrm>
            <a:off x="10260632" y="5445224"/>
            <a:ext cx="76470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hlinkClick r:id="rId2" tooltip="https://commons.wikimedia.org/wiki/File:Fxemoji_u274C.svg"/>
              </a:rPr>
              <a:t>Dee foto</a:t>
            </a:r>
            <a:r>
              <a:rPr lang="nl-NL" sz="900" dirty="0"/>
              <a:t> van Onbekende auteur is </a:t>
            </a:r>
            <a:r>
              <a:rPr lang="nl-NL" sz="900" dirty="0" err="1"/>
              <a:t>gelicentieerd</a:t>
            </a:r>
            <a:r>
              <a:rPr lang="nl-NL" sz="900" dirty="0"/>
              <a:t> onder </a:t>
            </a:r>
            <a:r>
              <a:rPr lang="nl-NL" sz="900" dirty="0">
                <a:hlinkClick r:id="rId3" tooltip="https://creativecommons.org/licenses/by-sa/3.0/"/>
              </a:rPr>
              <a:t>CC BY-SA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373758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6172199" cy="582820"/>
          </a:xfrm>
        </p:spPr>
        <p:txBody>
          <a:bodyPr/>
          <a:lstStyle/>
          <a:p>
            <a:r>
              <a:rPr lang="nl-NL" sz="3600" dirty="0" smtClean="0">
                <a:solidFill>
                  <a:schemeClr val="bg1"/>
                </a:solidFill>
                <a:latin typeface="+mn-lt"/>
              </a:rPr>
              <a:t>hoe?</a:t>
            </a:r>
            <a:endParaRPr lang="nl-NL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704856" cy="468052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Hoe overtuigen we jonge ouders van het belang voor hun kind om in de directe omgeving naar een kleinschalig IKC te gaan?</a:t>
            </a:r>
            <a:endParaRPr lang="nl-NL" sz="1600" i="0" kern="0" dirty="0">
              <a:solidFill>
                <a:srgbClr val="000000"/>
              </a:solidFill>
              <a:latin typeface="Verdana"/>
              <a:ea typeface="ＭＳ Ｐゴシック"/>
            </a:endParaRPr>
          </a:p>
          <a:p>
            <a:pPr marL="342900" lvl="0" indent="-3429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Hoe overtuigen we jonge ouders van de meerwaarde van het IPC concept?</a:t>
            </a:r>
          </a:p>
          <a:p>
            <a:pPr marL="342900" lvl="0" indent="-3429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Hoe kunnen we het beste ouders benaderen uit de omgeving van Orvelte?</a:t>
            </a:r>
          </a:p>
          <a:p>
            <a:pPr marL="342900" lvl="0" indent="-3429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Hoe kunnen we het beste ouders met een Christelijke geloofsovertuiging benaderen?</a:t>
            </a:r>
          </a:p>
          <a:p>
            <a:pPr marL="342900" lvl="0" indent="-3429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Hoe kunnen we stimuleren dat ouders hun baby naar de kinderopvang van IKC De Wenteling brengen?</a:t>
            </a:r>
          </a:p>
          <a:p>
            <a:pPr marL="342900" lvl="0" indent="-3429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Hoe kunnen we stimuleren dat klanten van </a:t>
            </a:r>
            <a:r>
              <a:rPr lang="nl-NL" sz="1600" i="0" kern="0" dirty="0" err="1" smtClean="0">
                <a:solidFill>
                  <a:srgbClr val="000000"/>
                </a:solidFill>
                <a:latin typeface="Verdana"/>
                <a:ea typeface="ＭＳ Ｐゴシック"/>
              </a:rPr>
              <a:t>Oes</a:t>
            </a: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 Plekkie en </a:t>
            </a:r>
            <a:r>
              <a:rPr lang="nl-NL" sz="1600" i="0" kern="0" dirty="0" err="1" smtClean="0">
                <a:solidFill>
                  <a:srgbClr val="000000"/>
                </a:solidFill>
                <a:latin typeface="Verdana"/>
                <a:ea typeface="ＭＳ Ｐゴシック"/>
              </a:rPr>
              <a:t>Speuldeel</a:t>
            </a: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 toch hun 4 jarig kind naar De </a:t>
            </a:r>
            <a:r>
              <a:rPr lang="nl-NL" sz="1600" i="0" kern="0" smtClean="0">
                <a:solidFill>
                  <a:srgbClr val="000000"/>
                </a:solidFill>
                <a:latin typeface="Verdana"/>
                <a:ea typeface="ＭＳ Ｐゴシック"/>
              </a:rPr>
              <a:t>Wenteling brengen?</a:t>
            </a:r>
            <a:r>
              <a:rPr lang="nl-NL" sz="1600" dirty="0" smtClean="0">
                <a:solidFill>
                  <a:schemeClr val="bg1"/>
                </a:solidFill>
              </a:rPr>
              <a:t/>
            </a:r>
            <a:br>
              <a:rPr lang="nl-NL" sz="1600" dirty="0" smtClean="0">
                <a:solidFill>
                  <a:schemeClr val="bg1"/>
                </a:solidFill>
              </a:rPr>
            </a:br>
            <a:endParaRPr lang="nl-NL" sz="1600" dirty="0" smtClean="0">
              <a:solidFill>
                <a:schemeClr val="bg1"/>
              </a:solidFill>
            </a:endParaRPr>
          </a:p>
          <a:p>
            <a:pPr lvl="0" eaLnBrk="0" fontAlgn="base" hangingPunct="0">
              <a:spcAft>
                <a:spcPct val="0"/>
              </a:spcAft>
              <a:defRPr/>
            </a:pPr>
            <a:endParaRPr lang="nl-NL" sz="1600" i="0" kern="0" dirty="0" smtClean="0">
              <a:solidFill>
                <a:schemeClr val="bg1"/>
              </a:solidFill>
              <a:latin typeface="Verdana"/>
              <a:ea typeface="ＭＳ Ｐゴシック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B66EEE7A-D284-4291-B0EA-88B371135877}"/>
              </a:ext>
            </a:extLst>
          </p:cNvPr>
          <p:cNvSpPr txBox="1"/>
          <p:nvPr/>
        </p:nvSpPr>
        <p:spPr>
          <a:xfrm>
            <a:off x="10260632" y="5445224"/>
            <a:ext cx="76470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hlinkClick r:id="rId2" tooltip="https://commons.wikimedia.org/wiki/File:Fxemoji_u274C.svg"/>
              </a:rPr>
              <a:t>Dee foto</a:t>
            </a:r>
            <a:r>
              <a:rPr lang="nl-NL" sz="900" dirty="0"/>
              <a:t> van Onbekende auteur is </a:t>
            </a:r>
            <a:r>
              <a:rPr lang="nl-NL" sz="900" dirty="0" err="1"/>
              <a:t>gelicentieerd</a:t>
            </a:r>
            <a:r>
              <a:rPr lang="nl-NL" sz="900" dirty="0"/>
              <a:t> onder </a:t>
            </a:r>
            <a:r>
              <a:rPr lang="nl-NL" sz="900" dirty="0">
                <a:hlinkClick r:id="rId3" tooltip="https://creativecommons.org/licenses/by-sa/3.0/"/>
              </a:rPr>
              <a:t>CC BY-SA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79872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5374368" cy="1066800"/>
          </a:xfrm>
        </p:spPr>
        <p:txBody>
          <a:bodyPr/>
          <a:lstStyle/>
          <a:p>
            <a:r>
              <a:rPr lang="nl-NL" sz="3600" dirty="0" smtClean="0">
                <a:solidFill>
                  <a:schemeClr val="bg1"/>
                </a:solidFill>
                <a:latin typeface="+mn-lt"/>
              </a:rPr>
              <a:t>sluiting</a:t>
            </a:r>
            <a:endParaRPr lang="nl-NL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nl-NL" sz="1600" kern="0" dirty="0">
              <a:solidFill>
                <a:schemeClr val="bg1"/>
              </a:solidFill>
              <a:latin typeface="Verdana"/>
              <a:ea typeface="ＭＳ Ｐゴシック"/>
            </a:endParaRPr>
          </a:p>
          <a:p>
            <a:pPr marL="0" lvl="0" indent="0" eaLnBrk="0" fontAlgn="base" hangingPunct="0">
              <a:lnSpc>
                <a:spcPct val="150000"/>
              </a:lnSpc>
              <a:spcAft>
                <a:spcPct val="0"/>
              </a:spcAft>
              <a:buNone/>
              <a:defRPr/>
            </a:pPr>
            <a:r>
              <a:rPr lang="nl-NL" sz="160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Alles voor onze kinderen!</a:t>
            </a:r>
            <a:endParaRPr lang="nl-NL" sz="1600" kern="0" dirty="0">
              <a:solidFill>
                <a:schemeClr val="bg1"/>
              </a:solidFill>
              <a:latin typeface="Verdana"/>
              <a:ea typeface="ＭＳ Ｐゴシック"/>
            </a:endParaRP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defRPr/>
            </a:pPr>
            <a:endParaRPr lang="nl-NL" sz="1600" kern="0" dirty="0">
              <a:solidFill>
                <a:schemeClr val="bg1"/>
              </a:solidFill>
              <a:latin typeface="Verdana"/>
              <a:ea typeface="ＭＳ Ｐゴシック"/>
            </a:endParaRP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88" y="2143919"/>
            <a:ext cx="3638550" cy="2425700"/>
          </a:xfrm>
        </p:spPr>
      </p:pic>
    </p:spTree>
    <p:extLst>
      <p:ext uri="{BB962C8B-B14F-4D97-AF65-F5344CB8AC3E}">
        <p14:creationId xmlns:p14="http://schemas.microsoft.com/office/powerpoint/2010/main" val="37875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6172199" cy="582820"/>
          </a:xfrm>
        </p:spPr>
        <p:txBody>
          <a:bodyPr/>
          <a:lstStyle/>
          <a:p>
            <a:r>
              <a:rPr lang="nl-NL" sz="3600" dirty="0" smtClean="0">
                <a:solidFill>
                  <a:schemeClr val="bg1"/>
                </a:solidFill>
                <a:latin typeface="+mn-lt"/>
              </a:rPr>
              <a:t>Voorstellen</a:t>
            </a:r>
            <a:endParaRPr lang="nl-NL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6984776" cy="4392488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  <a:defRPr/>
            </a:pPr>
            <a: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Henriëtte </a:t>
            </a:r>
            <a:r>
              <a:rPr lang="nl-NL" sz="1600" b="1" kern="0" dirty="0" err="1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Krüger</a:t>
            </a:r>
            <a: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		Voorzitter/gesprekleider</a:t>
            </a:r>
            <a:b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</a:br>
            <a: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				Noorderwijs</a:t>
            </a:r>
            <a:b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</a:br>
            <a:endParaRPr lang="nl-NL" sz="1600" b="1" kern="0" dirty="0" smtClean="0">
              <a:solidFill>
                <a:schemeClr val="tx2">
                  <a:lumMod val="25000"/>
                </a:schemeClr>
              </a:solidFill>
              <a:latin typeface="Verdana"/>
              <a:ea typeface="ＭＳ Ｐゴシック"/>
            </a:endParaRPr>
          </a:p>
          <a:p>
            <a:pPr lvl="0" eaLnBrk="0" fontAlgn="base" hangingPunct="0">
              <a:spcAft>
                <a:spcPct val="0"/>
              </a:spcAft>
              <a:defRPr/>
            </a:pPr>
            <a:endParaRPr lang="nl-NL" sz="1600" b="1" kern="0" dirty="0">
              <a:solidFill>
                <a:schemeClr val="tx2">
                  <a:lumMod val="25000"/>
                </a:schemeClr>
              </a:solidFill>
              <a:latin typeface="Verdana"/>
              <a:ea typeface="ＭＳ Ｐゴシック"/>
            </a:endParaRPr>
          </a:p>
          <a:p>
            <a:pPr lvl="0" eaLnBrk="0" fontAlgn="base" hangingPunct="0">
              <a:spcAft>
                <a:spcPct val="0"/>
              </a:spcAft>
              <a:defRPr/>
            </a:pPr>
            <a: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Koos van Riezen		Directeur-bestuurder</a:t>
            </a:r>
            <a:b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</a:br>
            <a: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				Kits Primair</a:t>
            </a:r>
            <a:b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</a:br>
            <a:endParaRPr lang="nl-NL" sz="1600" b="1" kern="0" dirty="0" smtClean="0">
              <a:solidFill>
                <a:schemeClr val="tx2">
                  <a:lumMod val="25000"/>
                </a:schemeClr>
              </a:solidFill>
              <a:latin typeface="Verdana"/>
              <a:ea typeface="ＭＳ Ｐゴシック"/>
            </a:endParaRPr>
          </a:p>
          <a:p>
            <a:pPr lvl="0" eaLnBrk="0" fontAlgn="base" hangingPunct="0">
              <a:spcAft>
                <a:spcPct val="0"/>
              </a:spcAft>
              <a:defRPr/>
            </a:pPr>
            <a:endParaRPr lang="nl-NL" sz="1600" b="1" kern="0" dirty="0">
              <a:solidFill>
                <a:schemeClr val="tx2">
                  <a:lumMod val="25000"/>
                </a:schemeClr>
              </a:solidFill>
              <a:latin typeface="Verdana"/>
              <a:ea typeface="ＭＳ Ｐゴシック"/>
            </a:endParaRPr>
          </a:p>
          <a:p>
            <a:pPr lvl="0" eaLnBrk="0" fontAlgn="base" hangingPunct="0">
              <a:spcAft>
                <a:spcPct val="0"/>
              </a:spcAft>
              <a:defRPr/>
            </a:pPr>
            <a: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Team IKC De Wenteling		Onderwijs</a:t>
            </a:r>
          </a:p>
          <a:p>
            <a:pPr lvl="0" eaLnBrk="0" fontAlgn="base" hangingPunct="0">
              <a:spcAft>
                <a:spcPct val="0"/>
              </a:spcAft>
              <a:defRPr/>
            </a:pPr>
            <a:r>
              <a:rPr lang="nl-NL" sz="1600" b="1" kern="0" dirty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	</a:t>
            </a:r>
            <a: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			Kinder-/peuteropvang</a:t>
            </a:r>
            <a:endParaRPr lang="nl-NL" sz="1600" b="1" kern="0" dirty="0">
              <a:solidFill>
                <a:schemeClr val="tx2">
                  <a:lumMod val="25000"/>
                </a:schemeClr>
              </a:solidFill>
              <a:latin typeface="Verdana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210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6172199" cy="582820"/>
          </a:xfrm>
        </p:spPr>
        <p:txBody>
          <a:bodyPr/>
          <a:lstStyle/>
          <a:p>
            <a:r>
              <a:rPr lang="nl-NL" sz="3600" dirty="0" err="1">
                <a:solidFill>
                  <a:schemeClr val="bg1"/>
                </a:solidFill>
                <a:latin typeface="+mn-lt"/>
              </a:rPr>
              <a:t>aGENDA</a:t>
            </a:r>
            <a:endParaRPr lang="nl-NL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6984776" cy="4392488"/>
          </a:xfrm>
        </p:spPr>
        <p:txBody>
          <a:bodyPr>
            <a:normAutofit/>
          </a:bodyPr>
          <a:lstStyle/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600" b="1" kern="0" dirty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Welkom</a:t>
            </a:r>
            <a:br>
              <a:rPr lang="nl-NL" sz="1600" b="1" kern="0" dirty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</a:br>
            <a:endParaRPr lang="nl-NL" sz="1600" b="1" kern="0" dirty="0">
              <a:solidFill>
                <a:schemeClr val="tx2">
                  <a:lumMod val="25000"/>
                </a:schemeClr>
              </a:solidFill>
              <a:latin typeface="Verdana"/>
              <a:ea typeface="ＭＳ Ｐゴシック"/>
            </a:endParaRP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Toelichting door Koos van Riezen</a:t>
            </a:r>
            <a:r>
              <a:rPr lang="nl-NL" sz="1600" b="1" kern="0" dirty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/>
            </a:r>
            <a:br>
              <a:rPr lang="nl-NL" sz="1600" b="1" kern="0" dirty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</a:br>
            <a:endParaRPr lang="nl-NL" sz="1600" b="1" kern="0" dirty="0">
              <a:solidFill>
                <a:schemeClr val="tx2">
                  <a:lumMod val="25000"/>
                </a:schemeClr>
              </a:solidFill>
              <a:latin typeface="Verdana"/>
              <a:ea typeface="ＭＳ Ｐゴシック"/>
            </a:endParaRP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Voornemens en acties Kits Primair</a:t>
            </a:r>
            <a:b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</a:br>
            <a:endParaRPr lang="nl-NL" sz="1600" b="1" kern="0" dirty="0" smtClean="0">
              <a:solidFill>
                <a:schemeClr val="tx2">
                  <a:lumMod val="25000"/>
                </a:schemeClr>
              </a:solidFill>
              <a:latin typeface="Verdana"/>
              <a:ea typeface="ＭＳ Ｐゴシック"/>
            </a:endParaRP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Eerste reacties en vragen</a:t>
            </a:r>
            <a:b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</a:br>
            <a:endParaRPr lang="nl-NL" sz="1600" b="1" kern="0" dirty="0" smtClean="0">
              <a:solidFill>
                <a:schemeClr val="tx2">
                  <a:lumMod val="25000"/>
                </a:schemeClr>
              </a:solidFill>
              <a:latin typeface="Verdana"/>
              <a:ea typeface="ＭＳ Ｐゴシック"/>
            </a:endParaRP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Hoe</a:t>
            </a:r>
            <a:r>
              <a:rPr lang="nl-NL" sz="1600" b="1" kern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?  Uitwerking </a:t>
            </a:r>
            <a: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in groepjes</a:t>
            </a:r>
            <a:b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</a:br>
            <a:endParaRPr lang="nl-NL" sz="1600" b="1" kern="0" dirty="0" smtClean="0">
              <a:solidFill>
                <a:schemeClr val="tx2">
                  <a:lumMod val="25000"/>
                </a:schemeClr>
              </a:solidFill>
              <a:latin typeface="Verdana"/>
              <a:ea typeface="ＭＳ Ｐゴシック"/>
            </a:endParaRP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Terugkoppeling</a:t>
            </a:r>
            <a:b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</a:br>
            <a:endParaRPr lang="nl-NL" sz="1600" b="1" kern="0" dirty="0" smtClean="0">
              <a:solidFill>
                <a:schemeClr val="tx2">
                  <a:lumMod val="25000"/>
                </a:schemeClr>
              </a:solidFill>
              <a:latin typeface="Verdana"/>
              <a:ea typeface="ＭＳ Ｐゴシック"/>
            </a:endParaRP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Hoe nu verder?</a:t>
            </a:r>
            <a:b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</a:br>
            <a:endParaRPr lang="nl-NL" sz="1600" b="1" kern="0" dirty="0" smtClean="0">
              <a:solidFill>
                <a:schemeClr val="tx2">
                  <a:lumMod val="25000"/>
                </a:schemeClr>
              </a:solidFill>
              <a:latin typeface="Verdana"/>
              <a:ea typeface="ＭＳ Ｐゴシック"/>
            </a:endParaRP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600" b="1" kern="0" dirty="0" smtClean="0">
                <a:solidFill>
                  <a:schemeClr val="tx2">
                    <a:lumMod val="25000"/>
                  </a:schemeClr>
                </a:solidFill>
                <a:latin typeface="Verdana"/>
                <a:ea typeface="ＭＳ Ｐゴシック"/>
              </a:rPr>
              <a:t>Sluiting</a:t>
            </a:r>
            <a:endParaRPr lang="nl-NL" sz="1600" b="1" kern="0" dirty="0">
              <a:solidFill>
                <a:schemeClr val="tx2">
                  <a:lumMod val="25000"/>
                </a:schemeClr>
              </a:solidFill>
              <a:latin typeface="Verdana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6592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6172199" cy="582820"/>
          </a:xfrm>
        </p:spPr>
        <p:txBody>
          <a:bodyPr/>
          <a:lstStyle/>
          <a:p>
            <a:r>
              <a:rPr lang="nl-NL" sz="4800" dirty="0" smtClean="0">
                <a:solidFill>
                  <a:schemeClr val="bg1"/>
                </a:solidFill>
                <a:latin typeface="+mn-lt"/>
              </a:rPr>
              <a:t>Doelen</a:t>
            </a:r>
            <a:endParaRPr lang="nl-NL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420888"/>
            <a:ext cx="6984776" cy="3888432"/>
          </a:xfrm>
        </p:spPr>
        <p:txBody>
          <a:bodyPr>
            <a:normAutofit fontScale="92500"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nl-NL" sz="3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Voortbestaan van de school in het hart </a:t>
            </a:r>
            <a:r>
              <a:rPr lang="nl-NL" sz="3600" i="0" kern="0" dirty="0">
                <a:solidFill>
                  <a:srgbClr val="000000"/>
                </a:solidFill>
                <a:latin typeface="Verdana"/>
                <a:ea typeface="ＭＳ Ｐゴシック"/>
              </a:rPr>
              <a:t>van de </a:t>
            </a:r>
            <a:r>
              <a:rPr lang="nl-NL" sz="3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Broekstreek </a:t>
            </a:r>
            <a:r>
              <a:rPr lang="nl-NL" sz="2600" i="0" kern="0" dirty="0">
                <a:solidFill>
                  <a:srgbClr val="000000"/>
                </a:solidFill>
                <a:latin typeface="Verdana"/>
                <a:ea typeface="ＭＳ Ｐゴシック"/>
              </a:rPr>
              <a:t>(</a:t>
            </a:r>
            <a:r>
              <a:rPr lang="nl-NL" sz="2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omgeving </a:t>
            </a:r>
            <a:r>
              <a:rPr lang="nl-NL" sz="2600" i="0" kern="0" dirty="0">
                <a:solidFill>
                  <a:srgbClr val="000000"/>
                </a:solidFill>
                <a:latin typeface="Verdana"/>
                <a:ea typeface="ＭＳ Ｐゴシック"/>
              </a:rPr>
              <a:t>van Mantinge, Garminge, </a:t>
            </a:r>
            <a:r>
              <a:rPr lang="nl-NL" sz="2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  </a:t>
            </a:r>
            <a:br>
              <a:rPr lang="nl-NL" sz="2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</a:br>
            <a:r>
              <a:rPr lang="nl-NL" sz="2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  Witteveen </a:t>
            </a:r>
            <a:r>
              <a:rPr lang="nl-NL" sz="2600" i="0" kern="0" dirty="0">
                <a:solidFill>
                  <a:srgbClr val="000000"/>
                </a:solidFill>
                <a:latin typeface="Verdana"/>
                <a:ea typeface="ＭＳ Ｐゴシック"/>
              </a:rPr>
              <a:t>en </a:t>
            </a:r>
            <a:r>
              <a:rPr lang="nl-NL" sz="2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Orvelte). </a:t>
            </a:r>
            <a:r>
              <a:rPr lang="nl-NL" sz="3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/>
            </a:r>
            <a:br>
              <a:rPr lang="nl-NL" sz="3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</a:br>
            <a:endParaRPr lang="nl-NL" sz="3600" i="0" kern="0" dirty="0" smtClean="0">
              <a:solidFill>
                <a:srgbClr val="000000"/>
              </a:solidFill>
              <a:latin typeface="Verdana"/>
              <a:ea typeface="ＭＳ Ｐゴシック"/>
            </a:endParaRPr>
          </a:p>
          <a:p>
            <a:pPr marL="342900" lvl="0" indent="-3429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nl-NL" sz="3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Thuisnabij en passend onderwijs voor ieder kind</a:t>
            </a:r>
            <a:br>
              <a:rPr lang="nl-NL" sz="3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</a:br>
            <a:endParaRPr lang="nl-NL" sz="3600" i="0" kern="0" dirty="0" smtClean="0">
              <a:solidFill>
                <a:srgbClr val="000000"/>
              </a:solidFill>
              <a:latin typeface="Verdana"/>
              <a:ea typeface="ＭＳ Ｐゴシック"/>
            </a:endParaRP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nl-NL" sz="1600" i="0" kern="0" dirty="0" smtClean="0">
              <a:solidFill>
                <a:srgbClr val="000000"/>
              </a:solidFill>
              <a:latin typeface="Verdana"/>
              <a:ea typeface="ＭＳ Ｐゴシック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B66EEE7A-D284-4291-B0EA-88B371135877}"/>
              </a:ext>
            </a:extLst>
          </p:cNvPr>
          <p:cNvSpPr txBox="1"/>
          <p:nvPr/>
        </p:nvSpPr>
        <p:spPr>
          <a:xfrm>
            <a:off x="10260632" y="5445224"/>
            <a:ext cx="76470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hlinkClick r:id="rId2" tooltip="https://commons.wikimedia.org/wiki/File:Fxemoji_u274C.svg"/>
              </a:rPr>
              <a:t>Dee foto</a:t>
            </a:r>
            <a:r>
              <a:rPr lang="nl-NL" sz="900" dirty="0"/>
              <a:t> van Onbekende auteur is </a:t>
            </a:r>
            <a:r>
              <a:rPr lang="nl-NL" sz="900" dirty="0" err="1"/>
              <a:t>gelicentieerd</a:t>
            </a:r>
            <a:r>
              <a:rPr lang="nl-NL" sz="900" dirty="0"/>
              <a:t> onder </a:t>
            </a:r>
            <a:r>
              <a:rPr lang="nl-NL" sz="900" dirty="0">
                <a:hlinkClick r:id="rId3" tooltip="https://creativecommons.org/licenses/by-sa/3.0/"/>
              </a:rPr>
              <a:t>CC BY-SA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157863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6172199" cy="582820"/>
          </a:xfrm>
        </p:spPr>
        <p:txBody>
          <a:bodyPr/>
          <a:lstStyle/>
          <a:p>
            <a:r>
              <a:rPr lang="nl-NL" sz="3600" dirty="0" smtClean="0">
                <a:solidFill>
                  <a:schemeClr val="bg1"/>
                </a:solidFill>
                <a:latin typeface="+mn-lt"/>
              </a:rPr>
              <a:t>Bestaande situatie</a:t>
            </a:r>
            <a:endParaRPr lang="nl-NL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6984776" cy="4392488"/>
          </a:xfrm>
        </p:spPr>
        <p:txBody>
          <a:bodyPr>
            <a:normAutofit/>
          </a:bodyPr>
          <a:lstStyle/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Fusie basisscholen </a:t>
            </a:r>
            <a:r>
              <a:rPr lang="nl-NL" sz="1600" i="0" kern="0" dirty="0">
                <a:solidFill>
                  <a:srgbClr val="000000"/>
                </a:solidFill>
                <a:latin typeface="Verdana"/>
                <a:ea typeface="ＭＳ Ｐゴシック"/>
              </a:rPr>
              <a:t>'t Broekhoes in Balinge en De Tille in </a:t>
            </a: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Witteveen op 1 augustus 2012</a:t>
            </a:r>
            <a:b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</a:br>
            <a:endParaRPr lang="nl-NL" sz="1600" i="0" kern="0" dirty="0" smtClean="0">
              <a:solidFill>
                <a:srgbClr val="000000"/>
              </a:solidFill>
              <a:latin typeface="Verdana"/>
              <a:ea typeface="ＭＳ Ｐゴシック"/>
            </a:endParaRP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Huidig aantal leerlingen IKC De Wenteling: </a:t>
            </a:r>
            <a:r>
              <a:rPr lang="nl-NL" sz="1600" b="1" i="0" kern="0" dirty="0" smtClean="0">
                <a:solidFill>
                  <a:srgbClr val="FF0000"/>
                </a:solidFill>
                <a:latin typeface="Verdana"/>
                <a:ea typeface="ＭＳ Ｐゴシック"/>
              </a:rPr>
              <a:t>54</a:t>
            </a:r>
            <a:br>
              <a:rPr lang="nl-NL" sz="1600" b="1" i="0" kern="0" dirty="0" smtClean="0">
                <a:solidFill>
                  <a:srgbClr val="FF0000"/>
                </a:solidFill>
                <a:latin typeface="Verdana"/>
                <a:ea typeface="ＭＳ Ｐゴシック"/>
              </a:rPr>
            </a:br>
            <a:r>
              <a:rPr lang="nl-NL" sz="16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Huidig aantal peuters: </a:t>
            </a:r>
            <a:r>
              <a:rPr lang="nl-NL" sz="1600" b="1" i="0" kern="0" dirty="0" smtClean="0">
                <a:solidFill>
                  <a:srgbClr val="FF0000"/>
                </a:solidFill>
                <a:latin typeface="Verdana"/>
                <a:ea typeface="ＭＳ Ｐゴシック"/>
              </a:rPr>
              <a:t>14</a:t>
            </a: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/>
            </a:r>
            <a:b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</a:br>
            <a:endParaRPr lang="nl-NL" sz="1600" i="0" kern="0" dirty="0" smtClean="0">
              <a:solidFill>
                <a:srgbClr val="000000"/>
              </a:solidFill>
              <a:latin typeface="Verdana"/>
              <a:ea typeface="ＭＳ Ｐゴシック"/>
            </a:endParaRP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Verwacht aantal leerlingen 1 augustus 2018: </a:t>
            </a:r>
            <a:r>
              <a:rPr lang="nl-NL" sz="1600" b="1" i="0" kern="0" dirty="0" smtClean="0">
                <a:solidFill>
                  <a:srgbClr val="FF0000"/>
                </a:solidFill>
                <a:latin typeface="Verdana"/>
                <a:ea typeface="ＭＳ Ｐゴシック"/>
              </a:rPr>
              <a:t>52</a:t>
            </a:r>
            <a:br>
              <a:rPr lang="nl-NL" sz="1600" b="1" i="0" kern="0" dirty="0" smtClean="0">
                <a:solidFill>
                  <a:srgbClr val="FF0000"/>
                </a:solidFill>
                <a:latin typeface="Verdana"/>
                <a:ea typeface="ＭＳ Ｐゴシック"/>
              </a:rPr>
            </a:br>
            <a:r>
              <a:rPr lang="nl-NL" sz="1600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Verwacht aantal peuters: </a:t>
            </a:r>
            <a:r>
              <a:rPr lang="nl-NL" sz="1600" b="1" i="0" kern="0" dirty="0" smtClean="0">
                <a:solidFill>
                  <a:srgbClr val="FF0000"/>
                </a:solidFill>
                <a:latin typeface="Verdana"/>
                <a:ea typeface="ＭＳ Ｐゴシック"/>
              </a:rPr>
              <a:t>8</a:t>
            </a: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/>
            </a:r>
            <a:b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</a:br>
            <a:endParaRPr lang="nl-NL" sz="1600" i="0" kern="0" dirty="0" smtClean="0">
              <a:solidFill>
                <a:srgbClr val="000000"/>
              </a:solidFill>
              <a:latin typeface="Verdana"/>
              <a:ea typeface="ＭＳ Ｐゴシック"/>
            </a:endParaRP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Kleine scholenbeleid Kits Primair: &gt; 60 leerlingen</a:t>
            </a:r>
            <a:b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</a:b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- kosten exploitatie</a:t>
            </a:r>
            <a:b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</a:b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- onderwijskundig verantwoord (minimaal 3 fulltime </a:t>
            </a:r>
            <a:b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</a:b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  leerkrachten)</a:t>
            </a:r>
            <a:b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</a:b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- sociale context: vriendjes en vriendinnetjes/leeftijdsgenoten</a:t>
            </a:r>
            <a:r>
              <a:rPr lang="nl-NL" sz="1600" i="0" kern="0" dirty="0">
                <a:solidFill>
                  <a:srgbClr val="000000"/>
                </a:solidFill>
                <a:latin typeface="Verdana"/>
                <a:ea typeface="ＭＳ Ｐゴシック"/>
              </a:rPr>
              <a:t/>
            </a:r>
            <a:br>
              <a:rPr lang="nl-NL" sz="1600" i="0" kern="0" dirty="0">
                <a:solidFill>
                  <a:srgbClr val="000000"/>
                </a:solidFill>
                <a:latin typeface="Verdana"/>
                <a:ea typeface="ＭＳ Ｐゴシック"/>
              </a:rPr>
            </a:br>
            <a:endParaRPr lang="nl-NL" sz="1600" i="0" kern="0" dirty="0" smtClean="0">
              <a:solidFill>
                <a:srgbClr val="000000"/>
              </a:solidFill>
              <a:latin typeface="Verdana"/>
              <a:ea typeface="ＭＳ Ｐゴシック"/>
            </a:endParaRPr>
          </a:p>
          <a:p>
            <a:pPr marL="285750" lvl="0" indent="-2857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600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Garantie tot 2020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B66EEE7A-D284-4291-B0EA-88B371135877}"/>
              </a:ext>
            </a:extLst>
          </p:cNvPr>
          <p:cNvSpPr txBox="1"/>
          <p:nvPr/>
        </p:nvSpPr>
        <p:spPr>
          <a:xfrm>
            <a:off x="10260632" y="5445224"/>
            <a:ext cx="76470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hlinkClick r:id="rId2" tooltip="https://commons.wikimedia.org/wiki/File:Fxemoji_u274C.svg"/>
              </a:rPr>
              <a:t>Dee foto</a:t>
            </a:r>
            <a:r>
              <a:rPr lang="nl-NL" sz="900" dirty="0"/>
              <a:t> van Onbekende auteur is </a:t>
            </a:r>
            <a:r>
              <a:rPr lang="nl-NL" sz="900" dirty="0" err="1"/>
              <a:t>gelicentieerd</a:t>
            </a:r>
            <a:r>
              <a:rPr lang="nl-NL" sz="900" dirty="0"/>
              <a:t> onder </a:t>
            </a:r>
            <a:r>
              <a:rPr lang="nl-NL" sz="900" dirty="0">
                <a:hlinkClick r:id="rId3" tooltip="https://creativecommons.org/licenses/by-sa/3.0/"/>
              </a:rPr>
              <a:t>CC BY-SA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10026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6172199" cy="582820"/>
          </a:xfrm>
        </p:spPr>
        <p:txBody>
          <a:bodyPr/>
          <a:lstStyle/>
          <a:p>
            <a:r>
              <a:rPr lang="nl-NL" sz="3600" dirty="0" smtClean="0">
                <a:solidFill>
                  <a:schemeClr val="bg1"/>
                </a:solidFill>
                <a:latin typeface="+mn-lt"/>
              </a:rPr>
              <a:t>Deelnemers percentage</a:t>
            </a:r>
            <a:endParaRPr lang="nl-NL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B66EEE7A-D284-4291-B0EA-88B371135877}"/>
              </a:ext>
            </a:extLst>
          </p:cNvPr>
          <p:cNvSpPr txBox="1"/>
          <p:nvPr/>
        </p:nvSpPr>
        <p:spPr>
          <a:xfrm>
            <a:off x="10260632" y="5445224"/>
            <a:ext cx="76470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hlinkClick r:id="rId3" tooltip="https://commons.wikimedia.org/wiki/File:Fxemoji_u274C.svg"/>
              </a:rPr>
              <a:t>Dee foto</a:t>
            </a:r>
            <a:r>
              <a:rPr lang="nl-NL" sz="900" dirty="0"/>
              <a:t> van Onbekende auteur is </a:t>
            </a:r>
            <a:r>
              <a:rPr lang="nl-NL" sz="900" dirty="0" err="1"/>
              <a:t>gelicentieerd</a:t>
            </a:r>
            <a:r>
              <a:rPr lang="nl-NL" sz="900" dirty="0"/>
              <a:t> onder </a:t>
            </a:r>
            <a:r>
              <a:rPr lang="nl-NL" sz="900" dirty="0">
                <a:hlinkClick r:id="rId4" tooltip="https://creativecommons.org/licenses/by-sa/3.0/"/>
              </a:rPr>
              <a:t>CC BY-SA</a:t>
            </a:r>
            <a:endParaRPr lang="nl-NL" sz="9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149846"/>
              </p:ext>
            </p:extLst>
          </p:nvPr>
        </p:nvGraphicFramePr>
        <p:xfrm>
          <a:off x="823913" y="2130425"/>
          <a:ext cx="6981825" cy="235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6" imgW="5908736" imgH="1987695" progId="Word.Document.12">
                  <p:embed/>
                </p:oleObj>
              </mc:Choice>
              <mc:Fallback>
                <p:oleObj name="Document" r:id="rId6" imgW="5908736" imgH="19876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3913" y="2130425"/>
                        <a:ext cx="6981825" cy="235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21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6172199" cy="582820"/>
          </a:xfrm>
        </p:spPr>
        <p:txBody>
          <a:bodyPr/>
          <a:lstStyle/>
          <a:p>
            <a:r>
              <a:rPr lang="nl-NL" sz="3600" dirty="0" smtClean="0">
                <a:solidFill>
                  <a:schemeClr val="bg1"/>
                </a:solidFill>
                <a:latin typeface="+mn-lt"/>
              </a:rPr>
              <a:t>Geboorteaantallen</a:t>
            </a:r>
            <a:endParaRPr lang="nl-NL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B66EEE7A-D284-4291-B0EA-88B371135877}"/>
              </a:ext>
            </a:extLst>
          </p:cNvPr>
          <p:cNvSpPr txBox="1"/>
          <p:nvPr/>
        </p:nvSpPr>
        <p:spPr>
          <a:xfrm>
            <a:off x="10260632" y="5445224"/>
            <a:ext cx="76470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hlinkClick r:id="rId2" tooltip="https://commons.wikimedia.org/wiki/File:Fxemoji_u274C.svg"/>
              </a:rPr>
              <a:t>Dee foto</a:t>
            </a:r>
            <a:r>
              <a:rPr lang="nl-NL" sz="900" dirty="0"/>
              <a:t> van Onbekende auteur is </a:t>
            </a:r>
            <a:r>
              <a:rPr lang="nl-NL" sz="900" dirty="0" err="1"/>
              <a:t>gelicentieerd</a:t>
            </a:r>
            <a:r>
              <a:rPr lang="nl-NL" sz="900" dirty="0"/>
              <a:t> onder </a:t>
            </a:r>
            <a:r>
              <a:rPr lang="nl-NL" sz="900" dirty="0">
                <a:hlinkClick r:id="rId3" tooltip="https://creativecommons.org/licenses/by-sa/3.0/"/>
              </a:rPr>
              <a:t>CC BY-SA</a:t>
            </a:r>
            <a:endParaRPr lang="nl-NL" sz="900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09183"/>
              </p:ext>
            </p:extLst>
          </p:nvPr>
        </p:nvGraphicFramePr>
        <p:xfrm>
          <a:off x="827584" y="1844824"/>
          <a:ext cx="7056784" cy="3744415"/>
        </p:xfrm>
        <a:graphic>
          <a:graphicData uri="http://schemas.openxmlformats.org/drawingml/2006/table">
            <a:tbl>
              <a:tblPr firstRow="1" firstCol="1" bandRow="1"/>
              <a:tblGrid>
                <a:gridCol w="596930"/>
                <a:gridCol w="771222"/>
                <a:gridCol w="792088"/>
                <a:gridCol w="546975"/>
                <a:gridCol w="821177"/>
                <a:gridCol w="685893"/>
                <a:gridCol w="674749"/>
                <a:gridCol w="663148"/>
                <a:gridCol w="784522"/>
                <a:gridCol w="720080"/>
              </a:tblGrid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Jaartal</a:t>
                      </a:r>
                      <a:endParaRPr lang="nl-NL" sz="1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Witteveen</a:t>
                      </a:r>
                      <a:endParaRPr lang="nl-NL" sz="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Witteveen buitengebied</a:t>
                      </a:r>
                      <a:endParaRPr lang="nl-NL" sz="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Orvelte</a:t>
                      </a:r>
                      <a:endParaRPr lang="nl-NL" sz="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Orvelte </a:t>
                      </a:r>
                      <a:br>
                        <a:rPr lang="nl-NL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</a:br>
                      <a:r>
                        <a:rPr lang="nl-NL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buitengebied</a:t>
                      </a:r>
                      <a:endParaRPr lang="nl-NL" sz="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Garminge</a:t>
                      </a:r>
                      <a:endParaRPr lang="nl-NL" sz="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Balinge</a:t>
                      </a:r>
                      <a:endParaRPr lang="nl-NL" sz="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Mantinge </a:t>
                      </a:r>
                      <a:endParaRPr lang="nl-NL" sz="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Verspreide huizen</a:t>
                      </a:r>
                      <a:endParaRPr lang="nl-NL" sz="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Totaal</a:t>
                      </a:r>
                      <a:endParaRPr lang="nl-NL" sz="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2017</a:t>
                      </a:r>
                      <a:endParaRPr lang="nl-NL" sz="1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nl-NL" sz="12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 </a:t>
                      </a:r>
                      <a:endParaRPr lang="nl-NL" sz="12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nl-NL" sz="12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nl-NL" sz="12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3</a:t>
                      </a:r>
                      <a:endParaRPr lang="nl-NL" sz="12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nl-NL" sz="12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0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11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2016</a:t>
                      </a:r>
                      <a:endParaRPr lang="nl-NL" sz="1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4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5</a:t>
                      </a:r>
                      <a:endParaRPr lang="nl-NL" sz="12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 </a:t>
                      </a:r>
                      <a:endParaRPr lang="nl-NL" sz="12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3</a:t>
                      </a:r>
                      <a:endParaRPr lang="nl-NL" sz="12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0</a:t>
                      </a:r>
                      <a:endParaRPr lang="nl-NL" sz="12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0</a:t>
                      </a:r>
                      <a:endParaRPr lang="nl-NL" sz="12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0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0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13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2015</a:t>
                      </a:r>
                      <a:endParaRPr lang="nl-NL" sz="1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0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0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3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0</a:t>
                      </a:r>
                      <a:endParaRPr lang="nl-NL" sz="12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3</a:t>
                      </a:r>
                      <a:endParaRPr lang="nl-NL" sz="12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0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9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 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2014</a:t>
                      </a:r>
                      <a:endParaRPr lang="nl-NL" sz="1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5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0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0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0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4</a:t>
                      </a:r>
                      <a:endParaRPr lang="nl-NL" sz="1200" b="1" i="1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0</a:t>
                      </a:r>
                      <a:endParaRPr lang="nl-NL" sz="12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12</a:t>
                      </a:r>
                      <a:endParaRPr lang="nl-NL" sz="12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 </a:t>
                      </a:r>
                      <a:endParaRPr lang="nl-NL" sz="12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916" marR="32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19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6172199" cy="582820"/>
          </a:xfrm>
        </p:spPr>
        <p:txBody>
          <a:bodyPr/>
          <a:lstStyle/>
          <a:p>
            <a:r>
              <a:rPr lang="nl-NL" sz="3600" dirty="0" smtClean="0">
                <a:solidFill>
                  <a:schemeClr val="bg1"/>
                </a:solidFill>
                <a:latin typeface="+mn-lt"/>
              </a:rPr>
              <a:t>Optimale situatie in 2020</a:t>
            </a:r>
            <a:endParaRPr lang="nl-NL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B66EEE7A-D284-4291-B0EA-88B371135877}"/>
              </a:ext>
            </a:extLst>
          </p:cNvPr>
          <p:cNvSpPr txBox="1"/>
          <p:nvPr/>
        </p:nvSpPr>
        <p:spPr>
          <a:xfrm>
            <a:off x="10260632" y="5445224"/>
            <a:ext cx="76470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hlinkClick r:id="rId3" tooltip="https://commons.wikimedia.org/wiki/File:Fxemoji_u274C.svg"/>
              </a:rPr>
              <a:t>Dee foto</a:t>
            </a:r>
            <a:r>
              <a:rPr lang="nl-NL" sz="900" dirty="0"/>
              <a:t> van Onbekende auteur is </a:t>
            </a:r>
            <a:r>
              <a:rPr lang="nl-NL" sz="900" dirty="0" err="1"/>
              <a:t>gelicentieerd</a:t>
            </a:r>
            <a:r>
              <a:rPr lang="nl-NL" sz="900" dirty="0"/>
              <a:t> onder </a:t>
            </a:r>
            <a:r>
              <a:rPr lang="nl-NL" sz="900" dirty="0">
                <a:hlinkClick r:id="rId4" tooltip="https://creativecommons.org/licenses/by-sa/3.0/"/>
              </a:rPr>
              <a:t>CC BY-SA</a:t>
            </a:r>
            <a:endParaRPr lang="nl-NL" sz="9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314442"/>
              </p:ext>
            </p:extLst>
          </p:nvPr>
        </p:nvGraphicFramePr>
        <p:xfrm>
          <a:off x="755576" y="2132856"/>
          <a:ext cx="677545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Document" r:id="rId6" imgW="5908736" imgH="1987695" progId="Word.Document.12">
                  <p:embed/>
                </p:oleObj>
              </mc:Choice>
              <mc:Fallback>
                <p:oleObj name="Document" r:id="rId6" imgW="5908736" imgH="19876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576" y="2132856"/>
                        <a:ext cx="6775450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827584" y="5301208"/>
            <a:ext cx="5698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Realistisch doel is: 60 leerlingen  </a:t>
            </a:r>
            <a:r>
              <a:rPr lang="nl-NL" sz="2000" dirty="0" smtClean="0">
                <a:solidFill>
                  <a:schemeClr val="bg1"/>
                </a:solidFill>
              </a:rPr>
              <a:t>(75%)</a:t>
            </a:r>
            <a:endParaRPr lang="nl-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6172199" cy="582820"/>
          </a:xfrm>
        </p:spPr>
        <p:txBody>
          <a:bodyPr/>
          <a:lstStyle/>
          <a:p>
            <a:r>
              <a:rPr lang="nl-NL" sz="3600" dirty="0" smtClean="0">
                <a:solidFill>
                  <a:schemeClr val="bg1"/>
                </a:solidFill>
                <a:latin typeface="+mn-lt"/>
              </a:rPr>
              <a:t>Wat te doen?</a:t>
            </a:r>
            <a:endParaRPr lang="nl-NL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704856" cy="4680520"/>
          </a:xfrm>
        </p:spPr>
        <p:txBody>
          <a:bodyPr>
            <a:normAutofit lnSpcReduction="10000"/>
          </a:bodyPr>
          <a:lstStyle/>
          <a:p>
            <a:pPr lvl="0" eaLnBrk="0" fontAlgn="base" hangingPunct="0">
              <a:spcAft>
                <a:spcPct val="0"/>
              </a:spcAft>
              <a:defRPr/>
            </a:pPr>
            <a:r>
              <a:rPr lang="nl-NL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Jonge ouders en potentiële ouders overtuigen van:</a:t>
            </a:r>
            <a:br>
              <a:rPr lang="nl-NL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</a:br>
            <a:endParaRPr lang="nl-NL" i="0" kern="0" dirty="0" smtClean="0">
              <a:solidFill>
                <a:srgbClr val="000000"/>
              </a:solidFill>
              <a:latin typeface="Verdana"/>
              <a:ea typeface="ＭＳ Ｐゴシック"/>
            </a:endParaRPr>
          </a:p>
          <a:p>
            <a:pPr marL="342900" lvl="0" indent="-3429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het belang voor hun kind om in de directe omgeving naar een IKC te gaan</a:t>
            </a:r>
            <a:br>
              <a:rPr lang="nl-NL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</a:br>
            <a:endParaRPr lang="nl-NL" i="0" kern="0" dirty="0" smtClean="0">
              <a:solidFill>
                <a:srgbClr val="000000"/>
              </a:solidFill>
              <a:latin typeface="Verdana"/>
              <a:ea typeface="ＭＳ Ｐゴシック"/>
            </a:endParaRPr>
          </a:p>
          <a:p>
            <a:pPr marL="342900" lvl="0" indent="-3429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de voordelen van kleinschalig onderwijs:</a:t>
            </a:r>
            <a:br>
              <a:rPr lang="nl-NL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</a:br>
            <a:r>
              <a:rPr lang="nl-NL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aandacht, zorg en betrokkenheid!</a:t>
            </a:r>
            <a:br>
              <a:rPr lang="nl-NL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</a:br>
            <a:endParaRPr lang="nl-NL" i="0" kern="0" dirty="0" smtClean="0">
              <a:solidFill>
                <a:srgbClr val="000000"/>
              </a:solidFill>
              <a:latin typeface="Verdana"/>
              <a:ea typeface="ＭＳ Ｐゴシック"/>
            </a:endParaRPr>
          </a:p>
          <a:p>
            <a:pPr marL="342900" lvl="0" indent="-3429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  <a:t>de meerwaarde van het IPC concept voor 0-13 jaar </a:t>
            </a:r>
            <a:br>
              <a:rPr lang="nl-NL" i="0" kern="0" dirty="0" smtClean="0">
                <a:solidFill>
                  <a:srgbClr val="000000"/>
                </a:solidFill>
                <a:latin typeface="Verdana"/>
                <a:ea typeface="ＭＳ Ｐゴシック"/>
              </a:rPr>
            </a:br>
            <a:r>
              <a:rPr lang="nl-NL" i="0" kern="0" dirty="0" smtClean="0">
                <a:solidFill>
                  <a:schemeClr val="bg1"/>
                </a:solidFill>
                <a:latin typeface="Verdana"/>
                <a:ea typeface="ＭＳ Ｐゴシック"/>
              </a:rPr>
              <a:t>(</a:t>
            </a:r>
            <a:r>
              <a:rPr lang="nl-NL" dirty="0">
                <a:solidFill>
                  <a:schemeClr val="bg1"/>
                </a:solidFill>
              </a:rPr>
              <a:t>International </a:t>
            </a:r>
            <a:r>
              <a:rPr lang="nl-NL" dirty="0" err="1">
                <a:solidFill>
                  <a:schemeClr val="bg1"/>
                </a:solidFill>
              </a:rPr>
              <a:t>Primary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smtClean="0">
                <a:solidFill>
                  <a:schemeClr val="bg1"/>
                </a:solidFill>
              </a:rPr>
              <a:t>Curriculum: een </a:t>
            </a:r>
            <a:r>
              <a:rPr lang="nl-NL" dirty="0">
                <a:solidFill>
                  <a:schemeClr val="bg1"/>
                </a:solidFill>
              </a:rPr>
              <a:t>thematisch lesaanbod voor 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   creatieve- </a:t>
            </a:r>
            <a:r>
              <a:rPr lang="nl-NL" dirty="0">
                <a:solidFill>
                  <a:schemeClr val="bg1"/>
                </a:solidFill>
              </a:rPr>
              <a:t>en </a:t>
            </a:r>
            <a:r>
              <a:rPr lang="nl-NL" dirty="0" smtClean="0">
                <a:solidFill>
                  <a:schemeClr val="bg1"/>
                </a:solidFill>
              </a:rPr>
              <a:t>zaakvakken)</a:t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 smtClean="0">
              <a:solidFill>
                <a:schemeClr val="bg1"/>
              </a:solidFill>
            </a:endParaRPr>
          </a:p>
          <a:p>
            <a:pPr marL="342900" lvl="0" indent="-3429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NL" i="0" kern="0" dirty="0">
                <a:solidFill>
                  <a:schemeClr val="bg1"/>
                </a:solidFill>
                <a:latin typeface="Verdana"/>
                <a:ea typeface="ＭＳ Ｐゴシック"/>
              </a:rPr>
              <a:t>aanbod realiseren voor ouders met Christelijke geloofsovertuiging</a:t>
            </a: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 smtClean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B66EEE7A-D284-4291-B0EA-88B371135877}"/>
              </a:ext>
            </a:extLst>
          </p:cNvPr>
          <p:cNvSpPr txBox="1"/>
          <p:nvPr/>
        </p:nvSpPr>
        <p:spPr>
          <a:xfrm>
            <a:off x="10260632" y="5445224"/>
            <a:ext cx="76470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hlinkClick r:id="rId2" tooltip="https://commons.wikimedia.org/wiki/File:Fxemoji_u274C.svg"/>
              </a:rPr>
              <a:t>Dee foto</a:t>
            </a:r>
            <a:r>
              <a:rPr lang="nl-NL" sz="900" dirty="0"/>
              <a:t> van Onbekende auteur is </a:t>
            </a:r>
            <a:r>
              <a:rPr lang="nl-NL" sz="900" dirty="0" err="1"/>
              <a:t>gelicentieerd</a:t>
            </a:r>
            <a:r>
              <a:rPr lang="nl-NL" sz="900" dirty="0"/>
              <a:t> onder </a:t>
            </a:r>
            <a:r>
              <a:rPr lang="nl-NL" sz="900" dirty="0">
                <a:hlinkClick r:id="rId3" tooltip="https://creativecommons.org/licenses/by-sa/3.0/"/>
              </a:rPr>
              <a:t>CC BY-SA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6457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TM01859861[[fn=Beurspresentatie]]</Template>
  <TotalTime>700</TotalTime>
  <Words>392</Words>
  <Application>Microsoft Office PowerPoint</Application>
  <PresentationFormat>Diavoorstelling (4:3)</PresentationFormat>
  <Paragraphs>136</Paragraphs>
  <Slides>14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6" baseType="lpstr">
      <vt:lpstr>Tradeshow</vt:lpstr>
      <vt:lpstr>Document</vt:lpstr>
      <vt:lpstr>IKC  De Wenteling Balinge  e.o.</vt:lpstr>
      <vt:lpstr>Voorstellen</vt:lpstr>
      <vt:lpstr>aGENDA</vt:lpstr>
      <vt:lpstr>Doelen</vt:lpstr>
      <vt:lpstr>Bestaande situatie</vt:lpstr>
      <vt:lpstr>Deelnemers percentage</vt:lpstr>
      <vt:lpstr>Geboorteaantallen</vt:lpstr>
      <vt:lpstr>Optimale situatie in 2020</vt:lpstr>
      <vt:lpstr>Wat te doen?</vt:lpstr>
      <vt:lpstr>Wat te doen?</vt:lpstr>
      <vt:lpstr>Wat te doen?</vt:lpstr>
      <vt:lpstr>Eerste reacties / vragen?</vt:lpstr>
      <vt:lpstr>hoe?</vt:lpstr>
      <vt:lpstr>sluiting</vt:lpstr>
    </vt:vector>
  </TitlesOfParts>
  <Company>DesktopinaCloud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Koos van Riezen</dc:creator>
  <cp:lastModifiedBy>Anita Meilof</cp:lastModifiedBy>
  <cp:revision>81</cp:revision>
  <cp:lastPrinted>2018-03-12T09:36:31Z</cp:lastPrinted>
  <dcterms:created xsi:type="dcterms:W3CDTF">2017-03-09T07:29:31Z</dcterms:created>
  <dcterms:modified xsi:type="dcterms:W3CDTF">2018-06-12T10:44:08Z</dcterms:modified>
</cp:coreProperties>
</file>